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6" r:id="rId24"/>
    <p:sldId id="502" r:id="rId25"/>
    <p:sldId id="504" r:id="rId26"/>
    <p:sldId id="498" r:id="rId27"/>
    <p:sldId id="507" r:id="rId28"/>
    <p:sldId id="508" r:id="rId29"/>
    <p:sldId id="509" r:id="rId30"/>
    <p:sldId id="510" r:id="rId31"/>
    <p:sldId id="511" r:id="rId32"/>
    <p:sldId id="512" r:id="rId33"/>
    <p:sldId id="513" r:id="rId34"/>
    <p:sldId id="514" r:id="rId35"/>
    <p:sldId id="516" r:id="rId36"/>
    <p:sldId id="286" r:id="rId37"/>
    <p:sldId id="3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7241" autoAdjust="0"/>
  </p:normalViewPr>
  <p:slideViewPr>
    <p:cSldViewPr snapToGrid="0" showGuides="1">
      <p:cViewPr varScale="1">
        <p:scale>
          <a:sx n="84" d="100"/>
          <a:sy n="84" d="100"/>
        </p:scale>
        <p:origin x="65" y="154"/>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2025-09-26</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can see how temperature affected boreal caribou’s habitat selection, with purple areas indicating avoidance and green indicating attraction.</a:t>
            </a:r>
          </a:p>
          <a:p>
            <a:r>
              <a:rPr lang="en-US" dirty="0"/>
              <a:t>As temperatures warmed, caribou shifted to less forested areas and were more likely to move up </a:t>
            </a:r>
            <a:r>
              <a:rPr lang="en-US" dirty="0" err="1"/>
              <a:t>elevationally</a:t>
            </a:r>
            <a:r>
              <a:rPr lang="en-US" dirty="0"/>
              <a:t> or away from water.</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20</a:t>
            </a:fld>
            <a:endParaRPr lang="en-CA" dirty="0"/>
          </a:p>
        </p:txBody>
      </p:sp>
    </p:spTree>
    <p:extLst>
      <p:ext uri="{BB962C8B-B14F-4D97-AF65-F5344CB8AC3E}">
        <p14:creationId xmlns:p14="http://schemas.microsoft.com/office/powerpoint/2010/main" val="217508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apply these estimated effects to the caribou’s current range, we can see that their habitat selection is strongest near 0 degrees (in the middle panel), and it is weaker at plus or minus 15 degrees, suggesting that their selection strength weakens at extreme temperatures.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21</a:t>
            </a:fld>
            <a:endParaRPr lang="en-CA" dirty="0"/>
          </a:p>
        </p:txBody>
      </p:sp>
    </p:spTree>
    <p:extLst>
      <p:ext uri="{BB962C8B-B14F-4D97-AF65-F5344CB8AC3E}">
        <p14:creationId xmlns:p14="http://schemas.microsoft.com/office/powerpoint/2010/main" val="38372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again, projections of future selection strength did not show much change over the decades, and there are no substantial differences across scenarios. This is likely in part because of the weaker selection at extreme temperatures, since yearly averages do not show the seasonal variation in habitat selection. Still, something interesting appears if we focus specifically on the predictions for 2100.</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22</a:t>
            </a:fld>
            <a:endParaRPr lang="en-CA" dirty="0"/>
          </a:p>
        </p:txBody>
      </p:sp>
    </p:spTree>
    <p:extLst>
      <p:ext uri="{BB962C8B-B14F-4D97-AF65-F5344CB8AC3E}">
        <p14:creationId xmlns:p14="http://schemas.microsoft.com/office/powerpoint/2010/main" val="74409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worse scenarios, we see not only a decrease in average selection strength, but also a widening of the distribution. This suggests that caribou may be forced to traverse patches they would generally avoid as they travel to high-selection patches, or that they may face stronger seasonal fluctuations in habitat selection.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23</a:t>
            </a:fld>
            <a:endParaRPr lang="en-CA" dirty="0"/>
          </a:p>
        </p:txBody>
      </p:sp>
    </p:spTree>
    <p:extLst>
      <p:ext uri="{BB962C8B-B14F-4D97-AF65-F5344CB8AC3E}">
        <p14:creationId xmlns:p14="http://schemas.microsoft.com/office/powerpoint/2010/main" val="27576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how resources, phenology, and temperature impact boreal caribou’s movement behavior. However, their movement also depends on that of their predators, which, in turn, also depends on temperature.</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24</a:t>
            </a:fld>
            <a:endParaRPr lang="en-CA" dirty="0"/>
          </a:p>
        </p:txBody>
      </p:sp>
    </p:spTree>
    <p:extLst>
      <p:ext uri="{BB962C8B-B14F-4D97-AF65-F5344CB8AC3E}">
        <p14:creationId xmlns:p14="http://schemas.microsoft.com/office/powerpoint/2010/main" val="356266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did not look at predator-prey interactions specifically, we can look at how temperature affected boreal wolves’ movement behavior to start formulating some </a:t>
            </a:r>
            <a:r>
              <a:rPr lang="en-US" dirty="0" err="1"/>
              <a:t>some</a:t>
            </a:r>
            <a:r>
              <a:rPr lang="en-US" dirty="0"/>
              <a:t> hypotheses.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25</a:t>
            </a:fld>
            <a:endParaRPr lang="en-CA" dirty="0"/>
          </a:p>
        </p:txBody>
      </p:sp>
    </p:spTree>
    <p:extLst>
      <p:ext uri="{BB962C8B-B14F-4D97-AF65-F5344CB8AC3E}">
        <p14:creationId xmlns:p14="http://schemas.microsoft.com/office/powerpoint/2010/main" val="196638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wolves adapted their movement rates to temperature similarly to caribou. Generally, they moved the least between 0 and 20 degrees and more above 20 degrees, except in summer, when hot temperatures caused them to move less.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26</a:t>
            </a:fld>
            <a:endParaRPr lang="en-CA" dirty="0"/>
          </a:p>
        </p:txBody>
      </p:sp>
    </p:spTree>
    <p:extLst>
      <p:ext uri="{BB962C8B-B14F-4D97-AF65-F5344CB8AC3E}">
        <p14:creationId xmlns:p14="http://schemas.microsoft.com/office/powerpoint/2010/main" val="335413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caribou, habitat selection for wolves’ main range was highest near 0 degrees and lower at colder or hotter temperatures. However, unlike caribou, wolves showed a strong selection for water, particularly at or below 0 degrees. We can see this most clearly in the middle panel, where the entire river system is a dark green.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27</a:t>
            </a:fld>
            <a:endParaRPr lang="en-CA" dirty="0"/>
          </a:p>
        </p:txBody>
      </p:sp>
    </p:spTree>
    <p:extLst>
      <p:ext uri="{BB962C8B-B14F-4D97-AF65-F5344CB8AC3E}">
        <p14:creationId xmlns:p14="http://schemas.microsoft.com/office/powerpoint/2010/main" val="18152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 two figures side by side, we can clearly see that both species occur in similar ranges, but caribou tend to avoid the river system where wolves are often found. Thus, wolves spend more time in areas caribou tend to avoid, but they also often move across caribou habitat. Since both broaden their habitat selection at extreme temperatures, we may expect encounter rates to decrease during hot summers. However, warmer winters would likely result in an increase in encounter rates as temperatures move towards zero degrees and both species increase their selection strength.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28</a:t>
            </a:fld>
            <a:endParaRPr lang="en-CA" dirty="0"/>
          </a:p>
        </p:txBody>
      </p:sp>
    </p:spTree>
    <p:extLst>
      <p:ext uri="{BB962C8B-B14F-4D97-AF65-F5344CB8AC3E}">
        <p14:creationId xmlns:p14="http://schemas.microsoft.com/office/powerpoint/2010/main" val="70445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 also have results for each of the other species, I unfortunately don’t have the time to cover each of them individually, since there were no common trends across all groups.</a:t>
            </a:r>
          </a:p>
          <a:p>
            <a:r>
              <a:rPr lang="en-US" dirty="0"/>
              <a:t>So here are a two honorable mentions.</a:t>
            </a:r>
          </a:p>
          <a:p>
            <a:r>
              <a:rPr lang="en-US" dirty="0"/>
              <a:t>Number one: Cougar</a:t>
            </a:r>
            <a:r>
              <a:rPr lang="en-CA" dirty="0"/>
              <a:t>s’ sensitivity to temperature varied smoothly with the seasons, such that relatively hotter temperatures reduced their movement rates, regardless of the season.</a:t>
            </a:r>
          </a:p>
          <a:p>
            <a:r>
              <a:rPr lang="en-CA" dirty="0"/>
              <a:t>Number two: Grizzly bears showed much greater movement rates shortly before or after hibernation and moved the most in summer, but warmer temperatures resulted in earlier phenological cycles.</a:t>
            </a:r>
            <a:endParaRPr lang="en-US" dirty="0"/>
          </a:p>
        </p:txBody>
      </p:sp>
      <p:sp>
        <p:nvSpPr>
          <p:cNvPr id="4" name="Slide Number Placeholder 3"/>
          <p:cNvSpPr>
            <a:spLocks noGrp="1"/>
          </p:cNvSpPr>
          <p:nvPr>
            <p:ph type="sldNum" sz="quarter" idx="5"/>
          </p:nvPr>
        </p:nvSpPr>
        <p:spPr/>
        <p:txBody>
          <a:bodyPr/>
          <a:lstStyle/>
          <a:p>
            <a:fld id="{0BABB33A-8DEA-47D0-8327-8AA1D94CACC1}" type="slidenum">
              <a:rPr lang="en-CA" smtClean="0"/>
              <a:t>29</a:t>
            </a:fld>
            <a:endParaRPr lang="en-CA" dirty="0"/>
          </a:p>
        </p:txBody>
      </p:sp>
    </p:spTree>
    <p:extLst>
      <p:ext uri="{BB962C8B-B14F-4D97-AF65-F5344CB8AC3E}">
        <p14:creationId xmlns:p14="http://schemas.microsoft.com/office/powerpoint/2010/main" val="41052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respect to resource selection strength, there were again no common trends across species. At warmer temperatures, some avoided tree cover while others moved towards it; some shifted up </a:t>
            </a:r>
            <a:r>
              <a:rPr lang="en-US" dirty="0" err="1"/>
              <a:t>elevationally</a:t>
            </a:r>
            <a:r>
              <a:rPr lang="en-US" dirty="0"/>
              <a:t> to escape the heat while others moved to lower elevations; some were drawn to water, while others moved away from it.</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30</a:t>
            </a:fld>
            <a:endParaRPr lang="en-CA" dirty="0"/>
          </a:p>
        </p:txBody>
      </p:sp>
    </p:spTree>
    <p:extLst>
      <p:ext uri="{BB962C8B-B14F-4D97-AF65-F5344CB8AC3E}">
        <p14:creationId xmlns:p14="http://schemas.microsoft.com/office/powerpoint/2010/main" val="77900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there is substantial variation across species’ responses, we do see some common trends across species in our climate change projections. This figure shows bold lines for the median change in distance traveled throughout the year, while the transparent ribbons show the range between the top 5% increase and the top 5% decrease within each species’ range. On average, boreal caribou and grizzly bears are predicted to move approximately the same distance throughout the year, while SOUTHERN MOUNTAIN caribou and mountain goats are expected to travel longer distances, and cougars, elk, and wolves are expected to move less. Overall, worse climate change scenarios always resulted in more severe changes.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31</a:t>
            </a:fld>
            <a:endParaRPr lang="en-CA" dirty="0"/>
          </a:p>
        </p:txBody>
      </p:sp>
    </p:spTree>
    <p:extLst>
      <p:ext uri="{BB962C8B-B14F-4D97-AF65-F5344CB8AC3E}">
        <p14:creationId xmlns:p14="http://schemas.microsoft.com/office/powerpoint/2010/main" val="208771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again see some common trends with projected habitat selection strength over the years. As with the previous figure, the bold lines indicate the median change in selection, while the ribbons show the range between the areas with the top 5% and the bottom 5% selection strength.</a:t>
            </a:r>
          </a:p>
          <a:p>
            <a:endParaRPr lang="en-US" dirty="0"/>
          </a:p>
          <a:p>
            <a:r>
              <a:rPr lang="en-US" dirty="0"/>
              <a:t>As I mentioned earlier, boreal caribou and wolves did not alter their selection strength noticeably.</a:t>
            </a:r>
          </a:p>
          <a:p>
            <a:endParaRPr lang="en-US" dirty="0"/>
          </a:p>
          <a:p>
            <a:r>
              <a:rPr lang="en-US" dirty="0"/>
              <a:t>SOUTHERN MOUNTAIN caribou and mountain goats showed a widespread decrease in their habitat selection strength, while grizzly bears, cougars, and elk showed an increase in selection strength, but cougars and elk also showed substantial decreases in selection for areas they tended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32</a:t>
            </a:fld>
            <a:endParaRPr lang="en-CA" dirty="0"/>
          </a:p>
        </p:txBody>
      </p:sp>
    </p:spTree>
    <p:extLst>
      <p:ext uri="{BB962C8B-B14F-4D97-AF65-F5344CB8AC3E}">
        <p14:creationId xmlns:p14="http://schemas.microsoft.com/office/powerpoint/2010/main" val="2623544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if we focus only on the change in selection strength in 2100, we can see that, for all species, worse scenarios are expected to result in wider ranges of selection for and against habitats, although the trend is most visible for southern mountain caribou, cougars, elk, and mountain goats. As the climate warms, these species will likely shift their range or be forced to live in a habitat they would prefer to avoid.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33</a:t>
            </a:fld>
            <a:endParaRPr lang="en-CA" dirty="0"/>
          </a:p>
        </p:txBody>
      </p:sp>
    </p:spTree>
    <p:extLst>
      <p:ext uri="{BB962C8B-B14F-4D97-AF65-F5344CB8AC3E}">
        <p14:creationId xmlns:p14="http://schemas.microsoft.com/office/powerpoint/2010/main" val="566557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conservation will require proactive action. Predicting future conditions and community dynamics is a significant challenge, since mammals’ responses to temperature are nonlinear, data in extreme conditions are scarce, and predicting responses to multiple concurrent changes is particularly difficult.</a:t>
            </a:r>
          </a:p>
          <a:p>
            <a:endParaRPr lang="en-US" dirty="0"/>
          </a:p>
          <a:p>
            <a:r>
              <a:rPr lang="en-US" dirty="0"/>
              <a:t>However, for protected areas to be effective, we NEED to start protecting habitats proactively. In the future, animals may select against regions that they currently select for, so we must account for future changes when designating areas for long-term conservation.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34</a:t>
            </a:fld>
            <a:endParaRPr lang="en-CA" dirty="0"/>
          </a:p>
        </p:txBody>
      </p:sp>
    </p:spTree>
    <p:extLst>
      <p:ext uri="{BB962C8B-B14F-4D97-AF65-F5344CB8AC3E}">
        <p14:creationId xmlns:p14="http://schemas.microsoft.com/office/powerpoint/2010/main" val="170148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temperature has nonlinear and complex effects on mammals’ movement rates and habitat selection, with cascading effects at the community level. Mitigating the effects of climate change will require careful and proactive action that accounts for changes in species’ movement behavior as well as changes in landscape dynamics.</a:t>
            </a:r>
          </a:p>
          <a:p>
            <a:endParaRPr lang="en-US" dirty="0"/>
          </a:p>
          <a:p>
            <a:r>
              <a:rPr lang="en-US" dirty="0"/>
              <a:t>However, more work is needed on quantifying the effects of climate change on underrepresented species, such as small and elusive species, and future work should develop more species-specific models that also account for changes in community dynamics.</a:t>
            </a:r>
          </a:p>
        </p:txBody>
      </p:sp>
      <p:sp>
        <p:nvSpPr>
          <p:cNvPr id="4" name="Slide Number Placeholder 3"/>
          <p:cNvSpPr>
            <a:spLocks noGrp="1"/>
          </p:cNvSpPr>
          <p:nvPr>
            <p:ph type="sldNum" sz="quarter" idx="5"/>
          </p:nvPr>
        </p:nvSpPr>
        <p:spPr/>
        <p:txBody>
          <a:bodyPr/>
          <a:lstStyle/>
          <a:p>
            <a:fld id="{0BABB33A-8DEA-47D0-8327-8AA1D94CACC1}" type="slidenum">
              <a:rPr lang="en-CA" smtClean="0"/>
              <a:t>35</a:t>
            </a:fld>
            <a:endParaRPr lang="en-CA" dirty="0"/>
          </a:p>
        </p:txBody>
      </p:sp>
    </p:spTree>
    <p:extLst>
      <p:ext uri="{BB962C8B-B14F-4D97-AF65-F5344CB8AC3E}">
        <p14:creationId xmlns:p14="http://schemas.microsoft.com/office/powerpoint/2010/main" val="88103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thank you for listening, and I would like to also thank all those who funded and supported this research.</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36</a:t>
            </a:fld>
            <a:endParaRPr lang="en-CA" dirty="0"/>
          </a:p>
        </p:txBody>
      </p:sp>
    </p:spTree>
    <p:extLst>
      <p:ext uri="{BB962C8B-B14F-4D97-AF65-F5344CB8AC3E}">
        <p14:creationId xmlns:p14="http://schemas.microsoft.com/office/powerpoint/2010/main" val="209496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heat and provide protection from the extremes.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effects carefully.</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caribou’s relative change in distance traveled throughout the day, while panel B shows changes throughout the year. In panel A, we can see that caribou moved the least when temperatures were between -10 and 20 degrees, and they moved about 4 times as much when temperatures were above 20 degrees or below minus 20 degrees. Seasonally, caribou moved the least on COLD winter and spring days and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these estimates to project how boreal caribou will move under different climate change scenarios, but there was no appreciable difference across scenarios. The projected changes under the best-case scenario, in blue, are indistinguishable from those under the worst-case scenario, in red.</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16</a:t>
            </a:fld>
            <a:endParaRPr lang="en-CA" dirty="0"/>
          </a:p>
        </p:txBody>
      </p:sp>
    </p:spTree>
    <p:extLst>
      <p:ext uri="{BB962C8B-B14F-4D97-AF65-F5344CB8AC3E}">
        <p14:creationId xmlns:p14="http://schemas.microsoft.com/office/powerpoint/2010/main" val="8778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projections did not account for daily cycles, and the seasonal trends likely canceled out since heat caused caribou to move less in summer and more in other seasons.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17</a:t>
            </a:fld>
            <a:endParaRPr lang="en-CA" dirty="0"/>
          </a:p>
        </p:txBody>
      </p:sp>
    </p:spTree>
    <p:extLst>
      <p:ext uri="{BB962C8B-B14F-4D97-AF65-F5344CB8AC3E}">
        <p14:creationId xmlns:p14="http://schemas.microsoft.com/office/powerpoint/2010/main" val="246866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2025-09-26</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2025-09-26</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2025-09-26</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2025-09-26</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2025-09-26</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2025-09-26</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2025-09-26</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2025-09-26</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2025-09-26</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2025-09-26</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2025-09-26</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5.png"/><Relationship Id="rId3" Type="http://schemas.openxmlformats.org/officeDocument/2006/relationships/audio" Target="../media/media15.m4a"/><Relationship Id="rId7" Type="http://schemas.openxmlformats.org/officeDocument/2006/relationships/image" Target="../media/image32.png"/><Relationship Id="rId12" Type="http://schemas.openxmlformats.org/officeDocument/2006/relationships/image" Target="../media/image23.svg"/><Relationship Id="rId2" Type="http://schemas.microsoft.com/office/2007/relationships/media" Target="../media/media15.m4a"/><Relationship Id="rId1" Type="http://schemas.openxmlformats.org/officeDocument/2006/relationships/tags" Target="../tags/tag3.xml"/><Relationship Id="rId6" Type="http://schemas.openxmlformats.org/officeDocument/2006/relationships/image" Target="../media/image31.png"/><Relationship Id="rId11" Type="http://schemas.openxmlformats.org/officeDocument/2006/relationships/image" Target="../media/image22.png"/><Relationship Id="rId5" Type="http://schemas.openxmlformats.org/officeDocument/2006/relationships/notesSlide" Target="../notesSlides/notesSlide7.xml"/><Relationship Id="rId10" Type="http://schemas.openxmlformats.org/officeDocument/2006/relationships/image" Target="../media/image15.svg"/><Relationship Id="rId4" Type="http://schemas.openxmlformats.org/officeDocument/2006/relationships/slideLayout" Target="../slideLayouts/slideLayout4.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8.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33.svg"/><Relationship Id="rId12" Type="http://schemas.openxmlformats.org/officeDocument/2006/relationships/image" Target="../media/image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2.png"/><Relationship Id="rId11" Type="http://schemas.openxmlformats.org/officeDocument/2006/relationships/image" Target="../media/image23.svg"/><Relationship Id="rId5" Type="http://schemas.openxmlformats.org/officeDocument/2006/relationships/image" Target="../media/image31.png"/><Relationship Id="rId10" Type="http://schemas.openxmlformats.org/officeDocument/2006/relationships/image" Target="../media/image22.png"/><Relationship Id="rId4" Type="http://schemas.openxmlformats.org/officeDocument/2006/relationships/notesSlide" Target="../notesSlides/notesSlide9.xml"/><Relationship Id="rId9"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audio" Target="../media/media20.m4a"/><Relationship Id="rId7" Type="http://schemas.openxmlformats.org/officeDocument/2006/relationships/image" Target="../media/image44.png"/><Relationship Id="rId2" Type="http://schemas.microsoft.com/office/2007/relationships/media" Target="../media/media20.m4a"/><Relationship Id="rId1" Type="http://schemas.openxmlformats.org/officeDocument/2006/relationships/tags" Target="../tags/tag4.xml"/><Relationship Id="rId6" Type="http://schemas.openxmlformats.org/officeDocument/2006/relationships/image" Target="../media/image43.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47.svg"/><Relationship Id="rId4" Type="http://schemas.openxmlformats.org/officeDocument/2006/relationships/slideLayout" Target="../slideLayouts/slideLayout4.xml"/><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7.svg"/><Relationship Id="rId3" Type="http://schemas.openxmlformats.org/officeDocument/2006/relationships/slideLayout" Target="../slideLayouts/slideLayout4.xml"/><Relationship Id="rId7" Type="http://schemas.openxmlformats.org/officeDocument/2006/relationships/image" Target="../media/image50.svg"/><Relationship Id="rId12" Type="http://schemas.openxmlformats.org/officeDocument/2006/relationships/image" Target="../media/image46.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9.png"/><Relationship Id="rId11" Type="http://schemas.openxmlformats.org/officeDocument/2006/relationships/image" Target="../media/image45.svg"/><Relationship Id="rId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notesSlide" Target="../notesSlides/notesSlide11.xml"/><Relationship Id="rId9" Type="http://schemas.openxmlformats.org/officeDocument/2006/relationships/image" Target="../media/image52.svg"/><Relationship Id="rId1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35.png"/><Relationship Id="rId12" Type="http://schemas.openxmlformats.org/officeDocument/2006/relationships/image" Target="../media/image41.sv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3.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12.xml"/><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4.xml"/><Relationship Id="rId7" Type="http://schemas.openxmlformats.org/officeDocument/2006/relationships/image" Target="../media/image39.sv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8.png"/><Relationship Id="rId5" Type="http://schemas.openxmlformats.org/officeDocument/2006/relationships/image" Target="../media/image55.png"/><Relationship Id="rId10" Type="http://schemas.openxmlformats.org/officeDocument/2006/relationships/image" Target="../media/image5.png"/><Relationship Id="rId4" Type="http://schemas.openxmlformats.org/officeDocument/2006/relationships/notesSlide" Target="../notesSlides/notesSlide13.xml"/><Relationship Id="rId9"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5.png"/><Relationship Id="rId3" Type="http://schemas.openxmlformats.org/officeDocument/2006/relationships/audio" Target="../media/media24.m4a"/><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13.svg"/><Relationship Id="rId2" Type="http://schemas.microsoft.com/office/2007/relationships/media" Target="../media/media24.m4a"/><Relationship Id="rId16" Type="http://schemas.openxmlformats.org/officeDocument/2006/relationships/image" Target="../media/image12.png"/><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notesSlide" Target="../notesSlides/notesSlide14.xml"/><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7.svg"/><Relationship Id="rId1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15.xml"/><Relationship Id="rId9" Type="http://schemas.openxmlformats.org/officeDocument/2006/relationships/image" Target="../media/image29.sv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audio" Target="../media/media26.m4a"/><Relationship Id="rId7" Type="http://schemas.openxmlformats.org/officeDocument/2006/relationships/image" Target="../media/image14.png"/><Relationship Id="rId2" Type="http://schemas.microsoft.com/office/2007/relationships/media" Target="../media/media26.m4a"/><Relationship Id="rId1" Type="http://schemas.openxmlformats.org/officeDocument/2006/relationships/tags" Target="../tags/tag6.xml"/><Relationship Id="rId6" Type="http://schemas.openxmlformats.org/officeDocument/2006/relationships/image" Target="../media/image56.png"/><Relationship Id="rId11" Type="http://schemas.openxmlformats.org/officeDocument/2006/relationships/image" Target="../media/image5.png"/><Relationship Id="rId5" Type="http://schemas.openxmlformats.org/officeDocument/2006/relationships/notesSlide" Target="../notesSlides/notesSlide16.xml"/><Relationship Id="rId10" Type="http://schemas.openxmlformats.org/officeDocument/2006/relationships/image" Target="../media/image23.sv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audio" Target="../media/media27.m4a"/><Relationship Id="rId7" Type="http://schemas.openxmlformats.org/officeDocument/2006/relationships/image" Target="../media/image49.png"/><Relationship Id="rId2" Type="http://schemas.microsoft.com/office/2007/relationships/media" Target="../media/media27.m4a"/><Relationship Id="rId1" Type="http://schemas.openxmlformats.org/officeDocument/2006/relationships/tags" Target="../tags/tag7.xml"/><Relationship Id="rId6" Type="http://schemas.openxmlformats.org/officeDocument/2006/relationships/image" Target="../media/image57.png"/><Relationship Id="rId11" Type="http://schemas.openxmlformats.org/officeDocument/2006/relationships/image" Target="../media/image5.png"/><Relationship Id="rId5" Type="http://schemas.openxmlformats.org/officeDocument/2006/relationships/notesSlide" Target="../notesSlides/notesSlide17.xml"/><Relationship Id="rId10" Type="http://schemas.openxmlformats.org/officeDocument/2006/relationships/image" Target="../media/image52.svg"/><Relationship Id="rId4" Type="http://schemas.openxmlformats.org/officeDocument/2006/relationships/slideLayout" Target="../slideLayouts/slideLayout4.xml"/><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29.m4a"/><Relationship Id="rId7" Type="http://schemas.openxmlformats.org/officeDocument/2006/relationships/image" Target="../media/image60.png"/><Relationship Id="rId2" Type="http://schemas.microsoft.com/office/2007/relationships/media" Target="../media/media29.m4a"/><Relationship Id="rId1" Type="http://schemas.openxmlformats.org/officeDocument/2006/relationships/tags" Target="../tags/tag8.xml"/><Relationship Id="rId6" Type="http://schemas.openxmlformats.org/officeDocument/2006/relationships/image" Target="../media/image59.png"/><Relationship Id="rId5" Type="http://schemas.openxmlformats.org/officeDocument/2006/relationships/notesSlide" Target="../notesSlides/notesSlide19.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61.sv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60.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31.m4a"/><Relationship Id="rId7" Type="http://schemas.openxmlformats.org/officeDocument/2006/relationships/image" Target="../media/image60.png"/><Relationship Id="rId2" Type="http://schemas.microsoft.com/office/2007/relationships/media" Target="../media/media31.m4a"/><Relationship Id="rId1" Type="http://schemas.openxmlformats.org/officeDocument/2006/relationships/tags" Target="../tags/tag9.xml"/><Relationship Id="rId6" Type="http://schemas.openxmlformats.org/officeDocument/2006/relationships/image" Target="../media/image63.png"/><Relationship Id="rId5" Type="http://schemas.openxmlformats.org/officeDocument/2006/relationships/notesSlide" Target="../notesSlides/notesSlide21.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32.m4a"/><Relationship Id="rId7" Type="http://schemas.openxmlformats.org/officeDocument/2006/relationships/image" Target="../media/image60.png"/><Relationship Id="rId2" Type="http://schemas.microsoft.com/office/2007/relationships/media" Target="../media/media32.m4a"/><Relationship Id="rId1" Type="http://schemas.openxmlformats.org/officeDocument/2006/relationships/tags" Target="../tags/tag10.xml"/><Relationship Id="rId6" Type="http://schemas.openxmlformats.org/officeDocument/2006/relationships/image" Target="../media/image54.png"/><Relationship Id="rId5" Type="http://schemas.openxmlformats.org/officeDocument/2006/relationships/notesSlide" Target="../notesSlides/notesSlide22.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audio" Target="../media/media33.m4a"/><Relationship Id="rId7" Type="http://schemas.openxmlformats.org/officeDocument/2006/relationships/image" Target="../media/image60.png"/><Relationship Id="rId2" Type="http://schemas.microsoft.com/office/2007/relationships/media" Target="../media/media33.m4a"/><Relationship Id="rId1" Type="http://schemas.openxmlformats.org/officeDocument/2006/relationships/tags" Target="../tags/tag11.xml"/><Relationship Id="rId6" Type="http://schemas.openxmlformats.org/officeDocument/2006/relationships/image" Target="../media/image64.png"/><Relationship Id="rId5" Type="http://schemas.openxmlformats.org/officeDocument/2006/relationships/notesSlide" Target="../notesSlides/notesSlide23.xm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65.svg"/><Relationship Id="rId5" Type="http://schemas.openxmlformats.org/officeDocument/2006/relationships/image" Target="../media/image60.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2.xml"/><Relationship Id="rId7" Type="http://schemas.openxmlformats.org/officeDocument/2006/relationships/image" Target="../media/image68.sv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67.png"/><Relationship Id="rId11" Type="http://schemas.openxmlformats.org/officeDocument/2006/relationships/image" Target="../media/image5.png"/><Relationship Id="rId5" Type="http://schemas.openxmlformats.org/officeDocument/2006/relationships/image" Target="../media/image66.png"/><Relationship Id="rId10" Type="http://schemas.openxmlformats.org/officeDocument/2006/relationships/image" Target="../media/image65.svg"/><Relationship Id="rId4" Type="http://schemas.openxmlformats.org/officeDocument/2006/relationships/notesSlide" Target="../notesSlides/notesSlide25.xml"/><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2.png"/><Relationship Id="rId12" Type="http://schemas.openxmlformats.org/officeDocument/2006/relationships/image" Target="../media/image76.sv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notesSlide" Target="../notesSlides/notesSlide26.xml"/><Relationship Id="rId9"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hyperlink" Target="https://github.com/QuantitativeEcologyLab/bc-mammals-temperature" TargetMode="External"/><Relationship Id="rId5" Type="http://schemas.openxmlformats.org/officeDocument/2006/relationships/hyperlink" Target="https://creativecommons.org/licenses/by-sa/3.0/" TargetMode="External"/><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unsplash.com/photos/city-skyline-during-night-time-kczeUEAhDZI?utm_content=creditCopyText&amp;utm_medium=referral&amp;utm_source=unsplash" TargetMode="External"/><Relationship Id="rId5" Type="http://schemas.openxmlformats.org/officeDocument/2006/relationships/hyperlink" Target="https://unsplash.com/@justhuit?utm_content=creditCopyText&amp;utm_medium=referral&amp;utm_source=unsplash"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10.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eg"/><Relationship Id="rId5" Type="http://schemas.openxmlformats.org/officeDocument/2006/relationships/hyperlink" Target="https://unsplash.com/photos/a-moose-lying-in-the-grass-dy73Azgwk6E?utm_content=creditCopyText&amp;utm_medium=referral&amp;utm_source=unsplash" TargetMode="External"/><Relationship Id="rId4" Type="http://schemas.openxmlformats.org/officeDocument/2006/relationships/hyperlink" Target="https://unsplash.com/@jeremygerritsen?utm_content=creditCopyText&amp;utm_medium=referral&amp;utm_source=unsplash"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microsoft.com/office/2007/relationships/media" Target="../media/media9.m4a"/><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notesSlide" Target="../notesSlides/notesSlide4.xml"/><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sv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4" name="Picture 13" descr="Graphical user interface, text&#10;&#10;Description automatically generated">
            <a:extLst>
              <a:ext uri="{FF2B5EF4-FFF2-40B4-BE49-F238E27FC236}">
                <a16:creationId xmlns:a16="http://schemas.microsoft.com/office/drawing/2014/main" id="{9B923131-66FF-48EC-93D1-BC87DB4E5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964" y="5894451"/>
            <a:ext cx="3332702" cy="920180"/>
          </a:xfrm>
          <a:prstGeom prst="rect">
            <a:avLst/>
          </a:prstGeom>
        </p:spPr>
      </p:pic>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pic>
        <p:nvPicPr>
          <p:cNvPr id="27" name="Audio 26">
            <a:hlinkClick r:id="" action="ppaction://media"/>
            <a:extLst>
              <a:ext uri="{FF2B5EF4-FFF2-40B4-BE49-F238E27FC236}">
                <a16:creationId xmlns:a16="http://schemas.microsoft.com/office/drawing/2014/main" id="{9AEC9C8C-4475-B858-86E1-5D79DF001B0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6335241"/>
      </p:ext>
    </p:extLst>
  </p:cSld>
  <p:clrMapOvr>
    <a:masterClrMapping/>
  </p:clrMapOvr>
  <mc:AlternateContent xmlns:mc="http://schemas.openxmlformats.org/markup-compatibility/2006" xmlns:p14="http://schemas.microsoft.com/office/powerpoint/2010/main">
    <mc:Choice Requires="p14">
      <p:transition spd="slow" p14:dur="2000" advTm="7917"/>
    </mc:Choice>
    <mc:Fallback xmlns="">
      <p:transition spd="slow" advTm="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pic>
        <p:nvPicPr>
          <p:cNvPr id="109" name="Audio 108">
            <a:hlinkClick r:id="" action="ppaction://media"/>
            <a:extLst>
              <a:ext uri="{FF2B5EF4-FFF2-40B4-BE49-F238E27FC236}">
                <a16:creationId xmlns:a16="http://schemas.microsoft.com/office/drawing/2014/main" id="{DDB55FEE-57C3-45C1-DC30-62FF0BD038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3032260"/>
      </p:ext>
    </p:extLst>
  </p:cSld>
  <p:clrMapOvr>
    <a:masterClrMapping/>
  </p:clrMapOvr>
  <mc:AlternateContent xmlns:mc="http://schemas.openxmlformats.org/markup-compatibility/2006" xmlns:p14="http://schemas.microsoft.com/office/powerpoint/2010/main">
    <mc:Choice Requires="p14">
      <p:transition spd="slow" p14:dur="2000" advTm="11248"/>
    </mc:Choice>
    <mc:Fallback xmlns="">
      <p:transition spd="slow" advTm="1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5">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6">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Audio 23">
            <a:hlinkClick r:id="" action="ppaction://media"/>
            <a:extLst>
              <a:ext uri="{FF2B5EF4-FFF2-40B4-BE49-F238E27FC236}">
                <a16:creationId xmlns:a16="http://schemas.microsoft.com/office/drawing/2014/main" id="{0F662C35-E559-C80D-47A6-1929AEFA6E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4617006"/>
      </p:ext>
    </p:extLst>
  </p:cSld>
  <p:clrMapOvr>
    <a:masterClrMapping/>
  </p:clrMapOvr>
  <mc:AlternateContent xmlns:mc="http://schemas.openxmlformats.org/markup-compatibility/2006" xmlns:p14="http://schemas.microsoft.com/office/powerpoint/2010/main">
    <mc:Choice Requires="p14">
      <p:transition spd="slow" p14:dur="2000" advTm="6246"/>
    </mc:Choice>
    <mc:Fallback xmlns="">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pic>
        <p:nvPicPr>
          <p:cNvPr id="112" name="Audio 111">
            <a:hlinkClick r:id="" action="ppaction://media"/>
            <a:extLst>
              <a:ext uri="{FF2B5EF4-FFF2-40B4-BE49-F238E27FC236}">
                <a16:creationId xmlns:a16="http://schemas.microsoft.com/office/drawing/2014/main" id="{BC2D104F-6857-7BC0-16A8-02AA22F12F9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569013"/>
      </p:ext>
    </p:extLst>
  </p:cSld>
  <p:clrMapOvr>
    <a:masterClrMapping/>
  </p:clrMapOvr>
  <mc:AlternateContent xmlns:mc="http://schemas.openxmlformats.org/markup-compatibility/2006" xmlns:p14="http://schemas.microsoft.com/office/powerpoint/2010/main">
    <mc:Choice Requires="p14">
      <p:transition spd="slow" p14:dur="2000" advTm="20583"/>
    </mc:Choice>
    <mc:Fallback xmlns="">
      <p:transition spd="slow" advTm="20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4">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pic>
        <p:nvPicPr>
          <p:cNvPr id="111" name="Audio 110">
            <a:hlinkClick r:id="" action="ppaction://media"/>
            <a:extLst>
              <a:ext uri="{FF2B5EF4-FFF2-40B4-BE49-F238E27FC236}">
                <a16:creationId xmlns:a16="http://schemas.microsoft.com/office/drawing/2014/main" id="{664C01A4-3B2F-F807-6638-CF2A8DA95A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0318995"/>
      </p:ext>
    </p:extLst>
  </p:cSld>
  <p:clrMapOvr>
    <a:masterClrMapping/>
  </p:clrMapOvr>
  <mc:AlternateContent xmlns:mc="http://schemas.openxmlformats.org/markup-compatibility/2006" xmlns:p14="http://schemas.microsoft.com/office/powerpoint/2010/main">
    <mc:Choice Requires="p14">
      <p:transition spd="slow" p14:dur="2000" advTm="5120"/>
    </mc:Choice>
    <mc:Fallback xmlns="">
      <p:transition spd="slow" advTm="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pic>
        <p:nvPicPr>
          <p:cNvPr id="31" name="Audio 30">
            <a:hlinkClick r:id="" action="ppaction://media"/>
            <a:extLst>
              <a:ext uri="{FF2B5EF4-FFF2-40B4-BE49-F238E27FC236}">
                <a16:creationId xmlns:a16="http://schemas.microsoft.com/office/drawing/2014/main" id="{FE18EB76-303E-6FC9-F030-6BD2B10604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0803540"/>
      </p:ext>
    </p:extLst>
  </p:cSld>
  <p:clrMapOvr>
    <a:masterClrMapping/>
  </p:clrMapOvr>
  <mc:AlternateContent xmlns:mc="http://schemas.openxmlformats.org/markup-compatibility/2006" xmlns:p14="http://schemas.microsoft.com/office/powerpoint/2010/main">
    <mc:Choice Requires="p14">
      <p:transition spd="slow" p14:dur="2000" advTm="4461"/>
    </mc:Choice>
    <mc:Fallback xmlns="">
      <p:transition spd="slow" advTm="4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6128688" y="803307"/>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3263"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68849" y="1301027"/>
            <a:ext cx="912118" cy="912116"/>
          </a:xfrm>
          <a:prstGeom prst="rect">
            <a:avLst/>
          </a:prstGeom>
        </p:spPr>
      </p:pic>
      <p:pic>
        <p:nvPicPr>
          <p:cNvPr id="65" name="Audio 64">
            <a:hlinkClick r:id="" action="ppaction://media"/>
            <a:extLst>
              <a:ext uri="{FF2B5EF4-FFF2-40B4-BE49-F238E27FC236}">
                <a16:creationId xmlns:a16="http://schemas.microsoft.com/office/drawing/2014/main" id="{5D60A297-2F56-1A24-4959-5E85DAB4F6FC}"/>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45890" t="-245890" r="-245890" b="-245890"/>
          <a:stretch>
            <a:fillRect/>
          </a:stretch>
        </p:blipFill>
        <p:spPr>
          <a:xfrm>
            <a:off x="10052304" y="4718304"/>
            <a:ext cx="2057400" cy="2057400"/>
          </a:xfrm>
          <a:prstGeom prst="ellipse">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577821" y="2282932"/>
            <a:ext cx="1436038"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5027323"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739636"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370433"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845244"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370432" y="2580748"/>
            <a:ext cx="4044226"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711247"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mc:AlternateContent xmlns:mc="http://schemas.openxmlformats.org/markup-compatibility/2006" xmlns:p14="http://schemas.microsoft.com/office/powerpoint/2010/main">
    <mc:Choice Requires="p14">
      <p:transition spd="slow" p14:dur="2000" advTm="49524"/>
    </mc:Choice>
    <mc:Fallback xmlns="">
      <p:transition spd="slow" advTm="49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5"/>
                </p:tgtEl>
              </p:cMediaNode>
            </p:audio>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5">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6">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7">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7">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8">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20" name="Audio 19">
            <a:hlinkClick r:id="" action="ppaction://media"/>
            <a:extLst>
              <a:ext uri="{FF2B5EF4-FFF2-40B4-BE49-F238E27FC236}">
                <a16:creationId xmlns:a16="http://schemas.microsoft.com/office/drawing/2014/main" id="{9259C39D-68CB-1EDD-DB12-CAA5604F8AE6}"/>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4587551"/>
      </p:ext>
    </p:extLst>
  </p:cSld>
  <p:clrMapOvr>
    <a:masterClrMapping/>
  </p:clrMapOvr>
  <mc:AlternateContent xmlns:mc="http://schemas.openxmlformats.org/markup-compatibility/2006" xmlns:p14="http://schemas.microsoft.com/office/powerpoint/2010/main">
    <mc:Choice Requires="p14">
      <p:transition spd="slow" p14:dur="2000" advTm="18370"/>
    </mc:Choice>
    <mc:Fallback xmlns="">
      <p:transition spd="slow" advTm="1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87776"/>
            <a:ext cx="4419419"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4" name="Audio 33">
            <a:hlinkClick r:id="" action="ppaction://media"/>
            <a:extLst>
              <a:ext uri="{FF2B5EF4-FFF2-40B4-BE49-F238E27FC236}">
                <a16:creationId xmlns:a16="http://schemas.microsoft.com/office/drawing/2014/main" id="{EE08EA96-7C31-4A3D-9C78-890278BB2CC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218928"/>
      </p:ext>
    </p:extLst>
  </p:cSld>
  <p:clrMapOvr>
    <a:masterClrMapping/>
  </p:clrMapOvr>
  <mc:AlternateContent xmlns:mc="http://schemas.openxmlformats.org/markup-compatibility/2006" xmlns:p14="http://schemas.microsoft.com/office/powerpoint/2010/main">
    <mc:Choice Requires="p14">
      <p:transition spd="slow" p14:dur="2000" advTm="12013"/>
    </mc:Choice>
    <mc:Fallback xmlns="">
      <p:transition spd="slow" advTm="12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3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pic>
        <p:nvPicPr>
          <p:cNvPr id="36" name="Audio 35">
            <a:hlinkClick r:id="" action="ppaction://media"/>
            <a:extLst>
              <a:ext uri="{FF2B5EF4-FFF2-40B4-BE49-F238E27FC236}">
                <a16:creationId xmlns:a16="http://schemas.microsoft.com/office/drawing/2014/main" id="{8DD41619-FA28-5FBD-22D5-39D752DA9A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4121880"/>
      </p:ext>
    </p:extLst>
  </p:cSld>
  <p:clrMapOvr>
    <a:masterClrMapping/>
  </p:clrMapOvr>
  <mc:AlternateContent xmlns:mc="http://schemas.openxmlformats.org/markup-compatibility/2006" xmlns:p14="http://schemas.microsoft.com/office/powerpoint/2010/main">
    <mc:Choice Requires="p14">
      <p:transition spd="slow" p14:dur="2000" advTm="9026"/>
    </mc:Choice>
    <mc:Fallback xmlns="">
      <p:transition spd="slow" advTm="9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pic>
        <p:nvPicPr>
          <p:cNvPr id="55" name="Audio 54">
            <a:hlinkClick r:id="" action="ppaction://media"/>
            <a:extLst>
              <a:ext uri="{FF2B5EF4-FFF2-40B4-BE49-F238E27FC236}">
                <a16:creationId xmlns:a16="http://schemas.microsoft.com/office/drawing/2014/main" id="{7F86F33E-3C52-7ACC-2DB2-0E845E76E9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9407566"/>
      </p:ext>
    </p:extLst>
  </p:cSld>
  <p:clrMapOvr>
    <a:masterClrMapping/>
  </p:clrMapOvr>
  <mc:AlternateContent xmlns:mc="http://schemas.openxmlformats.org/markup-compatibility/2006" xmlns:p14="http://schemas.microsoft.com/office/powerpoint/2010/main">
    <mc:Choice Requires="p14">
      <p:transition spd="slow" p14:dur="2000" advTm="14385"/>
    </mc:Choice>
    <mc:Fallback xmlns="">
      <p:transition spd="slow" advTm="1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pic>
        <p:nvPicPr>
          <p:cNvPr id="13" name="Audio 12">
            <a:hlinkClick r:id="" action="ppaction://media"/>
            <a:extLst>
              <a:ext uri="{FF2B5EF4-FFF2-40B4-BE49-F238E27FC236}">
                <a16:creationId xmlns:a16="http://schemas.microsoft.com/office/drawing/2014/main" id="{3128CC39-F568-808F-CB87-0D76CEF64A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0512737"/>
      </p:ext>
    </p:extLst>
  </p:cSld>
  <p:clrMapOvr>
    <a:masterClrMapping/>
  </p:clrMapOvr>
  <mc:AlternateContent xmlns:mc="http://schemas.openxmlformats.org/markup-compatibility/2006" xmlns:p14="http://schemas.microsoft.com/office/powerpoint/2010/main">
    <mc:Choice Requires="p14">
      <p:transition spd="slow" p14:dur="2000" advTm="3249"/>
    </mc:Choice>
    <mc:Fallback xmlns="">
      <p:transition spd="slow" advTm="3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habitat selection</a:t>
            </a:r>
            <a:endParaRPr lang="en-CA" sz="4000" dirty="0"/>
          </a:p>
        </p:txBody>
      </p:sp>
      <p:pic>
        <p:nvPicPr>
          <p:cNvPr id="13" name="Picture 12">
            <a:extLst>
              <a:ext uri="{FF2B5EF4-FFF2-40B4-BE49-F238E27FC236}">
                <a16:creationId xmlns:a16="http://schemas.microsoft.com/office/drawing/2014/main" id="{3476BE69-8134-B66D-9C7A-15C55F37606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77981" y="1625611"/>
            <a:ext cx="10836038" cy="4740766"/>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5894062" y="1000317"/>
            <a:ext cx="4188883" cy="914400"/>
            <a:chOff x="5759583" y="703881"/>
            <a:chExt cx="4188883" cy="914400"/>
          </a:xfrm>
        </p:grpSpPr>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4066"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9583" y="703881"/>
              <a:ext cx="914400" cy="914400"/>
            </a:xfrm>
            <a:prstGeom prst="rect">
              <a:avLst/>
            </a:prstGeom>
          </p:spPr>
        </p:pic>
      </p:grpSp>
      <p:pic>
        <p:nvPicPr>
          <p:cNvPr id="68" name="Audio 67">
            <a:hlinkClick r:id="" action="ppaction://media"/>
            <a:extLst>
              <a:ext uri="{FF2B5EF4-FFF2-40B4-BE49-F238E27FC236}">
                <a16:creationId xmlns:a16="http://schemas.microsoft.com/office/drawing/2014/main" id="{5ECF9425-07EC-AC42-5AD0-4CA4554B02C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cxnSp>
        <p:nvCxnSpPr>
          <p:cNvPr id="72" name="Straight Arrow Connector 71">
            <a:extLst>
              <a:ext uri="{FF2B5EF4-FFF2-40B4-BE49-F238E27FC236}">
                <a16:creationId xmlns:a16="http://schemas.microsoft.com/office/drawing/2014/main" id="{A3F342FF-A009-6F33-29E3-126A8D111A29}"/>
              </a:ext>
            </a:extLst>
          </p:cNvPr>
          <p:cNvCxnSpPr/>
          <p:nvPr/>
        </p:nvCxnSpPr>
        <p:spPr>
          <a:xfrm>
            <a:off x="1706062" y="3532515"/>
            <a:ext cx="2313616" cy="638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85FEA3-6A24-C550-7A67-2733A41DBDE2}"/>
              </a:ext>
            </a:extLst>
          </p:cNvPr>
          <p:cNvCxnSpPr>
            <a:cxnSpLocks/>
          </p:cNvCxnSpPr>
          <p:nvPr/>
        </p:nvCxnSpPr>
        <p:spPr>
          <a:xfrm flipV="1">
            <a:off x="5363662" y="2988677"/>
            <a:ext cx="1994496" cy="106168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188E23-6668-FD4C-B58C-D539FC0F96AF}"/>
              </a:ext>
            </a:extLst>
          </p:cNvPr>
          <p:cNvCxnSpPr>
            <a:cxnSpLocks/>
          </p:cNvCxnSpPr>
          <p:nvPr/>
        </p:nvCxnSpPr>
        <p:spPr>
          <a:xfrm flipV="1">
            <a:off x="8935345" y="4961159"/>
            <a:ext cx="2319753" cy="4393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44352503"/>
      </p:ext>
    </p:extLst>
  </p:cSld>
  <p:clrMapOvr>
    <a:masterClrMapping/>
  </p:clrMapOvr>
  <mc:AlternateContent xmlns:mc="http://schemas.openxmlformats.org/markup-compatibility/2006" xmlns:p14="http://schemas.microsoft.com/office/powerpoint/2010/main">
    <mc:Choice Requires="p14">
      <p:transition spd="slow" p14:dur="2000" advTm="18548"/>
    </mc:Choice>
    <mc:Fallback xmlns="">
      <p:transition spd="slow" advTm="1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6760" y="891999"/>
            <a:ext cx="9838479"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a:xfrm>
            <a:off x="838799" y="174752"/>
            <a:ext cx="10680185" cy="507173"/>
          </a:xfrm>
        </p:spPr>
        <p:txBody>
          <a:bodyPr/>
          <a:lstStyle/>
          <a:p>
            <a:r>
              <a:rPr lang="en-US" sz="4000" dirty="0"/>
              <a:t>Habitat selection is weaker at extreme temperatures</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26829" y="805388"/>
            <a:ext cx="609398" cy="609398"/>
          </a:xfrm>
          <a:prstGeom prst="rect">
            <a:avLst/>
          </a:prstGeom>
        </p:spPr>
      </p:pic>
      <p:pic>
        <p:nvPicPr>
          <p:cNvPr id="26" name="Audio 25">
            <a:hlinkClick r:id="" action="ppaction://media"/>
            <a:extLst>
              <a:ext uri="{FF2B5EF4-FFF2-40B4-BE49-F238E27FC236}">
                <a16:creationId xmlns:a16="http://schemas.microsoft.com/office/drawing/2014/main" id="{51EF8B14-14E9-8673-3F7B-E1A3B23C49E4}"/>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426527"/>
      </p:ext>
    </p:extLst>
  </p:cSld>
  <p:clrMapOvr>
    <a:masterClrMapping/>
  </p:clrMapOvr>
  <mc:AlternateContent xmlns:mc="http://schemas.openxmlformats.org/markup-compatibility/2006" xmlns:p14="http://schemas.microsoft.com/office/powerpoint/2010/main">
    <mc:Choice Requires="p14">
      <p:transition spd="slow" p14:dur="2000" advTm="16411"/>
    </mc:Choice>
    <mc:Fallback xmlns="">
      <p:transition spd="slow" advTm="16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5">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6">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7">
              <a:extLst>
                <a:ext uri="{28A0092B-C50C-407E-A947-70E740481C1C}">
                  <a14:useLocalDpi xmlns:a14="http://schemas.microsoft.com/office/drawing/2010/main" val="0"/>
                </a:ext>
              </a:extLst>
            </a:blip>
            <a:srcRect l="2753" t="96081" r="72390" b="473"/>
            <a:stretch>
              <a:fillRect/>
            </a:stretch>
          </p:blipFill>
          <p:spPr>
            <a:xfrm>
              <a:off x="3727562"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8">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8">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2724" y="4537123"/>
            <a:ext cx="914400" cy="914400"/>
          </a:xfrm>
          <a:prstGeom prst="rect">
            <a:avLst/>
          </a:prstGeom>
        </p:spPr>
      </p:pic>
      <p:pic>
        <p:nvPicPr>
          <p:cNvPr id="45" name="Audio 44">
            <a:hlinkClick r:id="" action="ppaction://media"/>
            <a:extLst>
              <a:ext uri="{FF2B5EF4-FFF2-40B4-BE49-F238E27FC236}">
                <a16:creationId xmlns:a16="http://schemas.microsoft.com/office/drawing/2014/main" id="{4CC6F6F8-C191-81EB-8865-835BE93DF784}"/>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6340331"/>
      </p:ext>
    </p:extLst>
  </p:cSld>
  <p:clrMapOvr>
    <a:masterClrMapping/>
  </p:clrMapOvr>
  <mc:AlternateContent xmlns:mc="http://schemas.openxmlformats.org/markup-compatibility/2006" xmlns:p14="http://schemas.microsoft.com/office/powerpoint/2010/main">
    <mc:Choice Requires="p14">
      <p:transition spd="slow" p14:dur="2000" advTm="24362"/>
    </mc:Choice>
    <mc:Fallback xmlns="">
      <p:transition spd="slow" advTm="2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0781" y="2880064"/>
            <a:ext cx="914400" cy="914400"/>
          </a:xfrm>
          <a:prstGeom prst="rect">
            <a:avLst/>
          </a:prstGeom>
        </p:spPr>
      </p:pic>
      <p:pic>
        <p:nvPicPr>
          <p:cNvPr id="25" name="Audio 24">
            <a:hlinkClick r:id="" action="ppaction://media"/>
            <a:extLst>
              <a:ext uri="{FF2B5EF4-FFF2-40B4-BE49-F238E27FC236}">
                <a16:creationId xmlns:a16="http://schemas.microsoft.com/office/drawing/2014/main" id="{E6F7ACD1-D5EA-FE2E-22A3-87BD38B87EE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9656573"/>
      </p:ext>
    </p:extLst>
  </p:cSld>
  <p:clrMapOvr>
    <a:masterClrMapping/>
  </p:clrMapOvr>
  <mc:AlternateContent xmlns:mc="http://schemas.openxmlformats.org/markup-compatibility/2006" xmlns:p14="http://schemas.microsoft.com/office/powerpoint/2010/main">
    <mc:Choice Requires="p14">
      <p:transition spd="slow" p14:dur="2000" advTm="19771"/>
    </mc:Choice>
    <mc:Fallback xmlns="">
      <p:transition spd="slow" advTm="1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Predators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24</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4" name="Audio 103">
            <a:hlinkClick r:id="" action="ppaction://media"/>
            <a:extLst>
              <a:ext uri="{FF2B5EF4-FFF2-40B4-BE49-F238E27FC236}">
                <a16:creationId xmlns:a16="http://schemas.microsoft.com/office/drawing/2014/main" id="{1D41AE2C-36F0-810F-EE45-928F50A8BCE6}"/>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67956820"/>
      </p:ext>
    </p:extLst>
  </p:cSld>
  <p:clrMapOvr>
    <a:masterClrMapping/>
  </p:clrMapOvr>
  <mc:AlternateContent xmlns:mc="http://schemas.openxmlformats.org/markup-compatibility/2006" xmlns:p14="http://schemas.microsoft.com/office/powerpoint/2010/main">
    <mc:Choice Requires="p14">
      <p:transition spd="slow" p14:dur="2000" advTm="16034"/>
    </mc:Choice>
    <mc:Fallback xmlns="">
      <p:transition spd="slow" advTm="1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25</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7" name="Audio 86">
            <a:hlinkClick r:id="" action="ppaction://media"/>
            <a:extLst>
              <a:ext uri="{FF2B5EF4-FFF2-40B4-BE49-F238E27FC236}">
                <a16:creationId xmlns:a16="http://schemas.microsoft.com/office/drawing/2014/main" id="{627BA8BF-9A13-A24D-DF14-17CAD06F9C3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7138669"/>
      </p:ext>
    </p:extLst>
  </p:cSld>
  <p:clrMapOvr>
    <a:masterClrMapping/>
  </p:clrMapOvr>
  <mc:AlternateContent xmlns:mc="http://schemas.openxmlformats.org/markup-compatibility/2006" xmlns:p14="http://schemas.microsoft.com/office/powerpoint/2010/main">
    <mc:Choice Requires="p14">
      <p:transition spd="slow" p14:dur="2000" advTm="10199"/>
    </mc:Choice>
    <mc:Fallback xmlns="">
      <p:transition spd="slow" advTm="10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25182" y="1273411"/>
            <a:ext cx="912118" cy="912116"/>
          </a:xfrm>
          <a:prstGeom prst="rect">
            <a:avLst/>
          </a:prstGeom>
        </p:spPr>
      </p:pic>
      <p:pic>
        <p:nvPicPr>
          <p:cNvPr id="46" name="Audio 45">
            <a:hlinkClick r:id="" action="ppaction://media"/>
            <a:extLst>
              <a:ext uri="{FF2B5EF4-FFF2-40B4-BE49-F238E27FC236}">
                <a16:creationId xmlns:a16="http://schemas.microsoft.com/office/drawing/2014/main" id="{5FEE9BE9-5716-27F7-6951-9F55A798CCE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68110863"/>
      </p:ext>
    </p:extLst>
  </p:cSld>
  <p:clrMapOvr>
    <a:masterClrMapping/>
  </p:clrMapOvr>
  <mc:AlternateContent xmlns:mc="http://schemas.openxmlformats.org/markup-compatibility/2006" xmlns:p14="http://schemas.microsoft.com/office/powerpoint/2010/main">
    <mc:Choice Requires="p14">
      <p:transition spd="slow" p14:dur="2000" advTm="17888"/>
    </mc:Choice>
    <mc:Fallback xmlns="">
      <p:transition spd="slow" advTm="17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6"/>
                </p:tgtEl>
              </p:cMediaNode>
            </p:audio>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76760" y="728495"/>
            <a:ext cx="9838479" cy="5903086"/>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5" name="Audio 74">
            <a:hlinkClick r:id="" action="ppaction://media"/>
            <a:extLst>
              <a:ext uri="{FF2B5EF4-FFF2-40B4-BE49-F238E27FC236}">
                <a16:creationId xmlns:a16="http://schemas.microsoft.com/office/drawing/2014/main" id="{9EF06CBA-E825-B72C-99B9-14B1378274C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73397832"/>
      </p:ext>
    </p:extLst>
  </p:cSld>
  <p:clrMapOvr>
    <a:masterClrMapping/>
  </p:clrMapOvr>
  <mc:AlternateContent xmlns:mc="http://schemas.openxmlformats.org/markup-compatibility/2006" xmlns:p14="http://schemas.microsoft.com/office/powerpoint/2010/main">
    <mc:Choice Requires="p14">
      <p:transition spd="slow" p14:dur="2000" advTm="22422"/>
    </mc:Choice>
    <mc:Fallback xmlns="">
      <p:transition spd="slow" advTm="22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5"/>
                </p:tgtEl>
              </p:cMediaNode>
            </p:audio>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83" name="Content Placeholder 5">
            <a:extLst>
              <a:ext uri="{FF2B5EF4-FFF2-40B4-BE49-F238E27FC236}">
                <a16:creationId xmlns:a16="http://schemas.microsoft.com/office/drawing/2014/main" id="{3510C130-2911-63FD-D6F4-9E63ACA8C0EF}"/>
              </a:ext>
            </a:extLst>
          </p:cNvPr>
          <p:cNvSpPr>
            <a:spLocks noGrp="1"/>
          </p:cNvSpPr>
          <p:nvPr>
            <p:ph idx="1"/>
          </p:nvPr>
        </p:nvSpPr>
        <p:spPr>
          <a:xfrm>
            <a:off x="838199" y="1089151"/>
            <a:ext cx="10566271" cy="5087811"/>
          </a:xfrm>
        </p:spPr>
        <p:txBody>
          <a:bodyPr anchor="ctr">
            <a:normAutofit/>
          </a:bodyPr>
          <a:lstStyle/>
          <a:p>
            <a:pPr marL="0" indent="0">
              <a:buNone/>
            </a:pPr>
            <a:endParaRPr lang="en-US" dirty="0"/>
          </a:p>
          <a:p>
            <a:r>
              <a:rPr lang="en-US" dirty="0"/>
              <a:t>Caribou avoid wolf habitat</a:t>
            </a:r>
          </a:p>
          <a:p>
            <a:r>
              <a:rPr lang="en-US" dirty="0"/>
              <a:t>Lower RSS at extreme</a:t>
            </a:r>
            <a:br>
              <a:rPr lang="en-US" dirty="0"/>
            </a:br>
            <a:r>
              <a:rPr lang="en-US" dirty="0"/>
              <a:t>temperatures:</a:t>
            </a:r>
          </a:p>
          <a:p>
            <a:pPr lvl="1"/>
            <a:r>
              <a:rPr lang="en-US" dirty="0"/>
              <a:t>Hot summers = lower risk?</a:t>
            </a:r>
          </a:p>
          <a:p>
            <a:pPr lvl="1"/>
            <a:r>
              <a:rPr lang="en-US" dirty="0"/>
              <a:t>Warm winters = higher risk?</a:t>
            </a:r>
          </a:p>
        </p:txBody>
      </p:sp>
      <p:pic>
        <p:nvPicPr>
          <p:cNvPr id="9" name="Picture 8" descr="A screenshot of a computer generated image&#10;&#10;AI-generated content may be incorrect.">
            <a:extLst>
              <a:ext uri="{FF2B5EF4-FFF2-40B4-BE49-F238E27FC236}">
                <a16:creationId xmlns:a16="http://schemas.microsoft.com/office/drawing/2014/main" id="{FE3A77A9-2828-0C37-E3DC-25ACB6441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924" y="754840"/>
            <a:ext cx="7018633" cy="6103160"/>
          </a:xfrm>
          <a:prstGeom prst="rect">
            <a:avLst/>
          </a:prstGeom>
        </p:spPr>
      </p:pic>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sp>
        <p:nvSpPr>
          <p:cNvPr id="14" name="Graphic 11">
            <a:extLst>
              <a:ext uri="{FF2B5EF4-FFF2-40B4-BE49-F238E27FC236}">
                <a16:creationId xmlns:a16="http://schemas.microsoft.com/office/drawing/2014/main" id="{F06CB28E-7A58-6235-C255-7AEE0ECBE7FE}"/>
              </a:ext>
            </a:extLst>
          </p:cNvPr>
          <p:cNvSpPr/>
          <p:nvPr/>
        </p:nvSpPr>
        <p:spPr>
          <a:xfrm flipV="1">
            <a:off x="4381602" y="687175"/>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4233740" y="5766214"/>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79" name="Audio 78">
            <a:hlinkClick r:id="" action="ppaction://media"/>
            <a:extLst>
              <a:ext uri="{FF2B5EF4-FFF2-40B4-BE49-F238E27FC236}">
                <a16:creationId xmlns:a16="http://schemas.microsoft.com/office/drawing/2014/main" id="{FF5EA8A6-4B78-2B07-FF32-4C926F09AE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1832373"/>
      </p:ext>
    </p:extLst>
  </p:cSld>
  <p:clrMapOvr>
    <a:masterClrMapping/>
  </p:clrMapOvr>
  <mc:AlternateContent xmlns:mc="http://schemas.openxmlformats.org/markup-compatibility/2006" xmlns:p14="http://schemas.microsoft.com/office/powerpoint/2010/main">
    <mc:Choice Requires="p14">
      <p:transition spd="slow" p14:dur="2000" advTm="38030"/>
    </mc:Choice>
    <mc:Fallback xmlns="">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adapt their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94329"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26947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2" name="Rectangle 51">
            <a:extLst>
              <a:ext uri="{FF2B5EF4-FFF2-40B4-BE49-F238E27FC236}">
                <a16:creationId xmlns:a16="http://schemas.microsoft.com/office/drawing/2014/main" id="{D117B605-01C2-FD23-8C8F-8F71882AA420}"/>
              </a:ext>
            </a:extLst>
          </p:cNvPr>
          <p:cNvSpPr/>
          <p:nvPr/>
        </p:nvSpPr>
        <p:spPr>
          <a:xfrm>
            <a:off x="3896940"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0126DF31-2D55-3C05-8F81-ABC46073910B}"/>
              </a:ext>
            </a:extLst>
          </p:cNvPr>
          <p:cNvSpPr/>
          <p:nvPr/>
        </p:nvSpPr>
        <p:spPr>
          <a:xfrm>
            <a:off x="7160761" y="4013541"/>
            <a:ext cx="1577186" cy="233667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4" name="Audio 93">
            <a:hlinkClick r:id="" action="ppaction://media"/>
            <a:extLst>
              <a:ext uri="{FF2B5EF4-FFF2-40B4-BE49-F238E27FC236}">
                <a16:creationId xmlns:a16="http://schemas.microsoft.com/office/drawing/2014/main" id="{2CBD3B13-E517-8555-A937-634FD838E09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71029077"/>
      </p:ext>
    </p:extLst>
  </p:cSld>
  <p:clrMapOvr>
    <a:masterClrMapping/>
  </p:clrMapOvr>
  <mc:AlternateContent xmlns:mc="http://schemas.openxmlformats.org/markup-compatibility/2006" xmlns:p14="http://schemas.microsoft.com/office/powerpoint/2010/main">
    <mc:Choice Requires="p14">
      <p:transition spd="slow" p14:dur="2000" advTm="35979"/>
    </mc:Choice>
    <mc:Fallback xmlns="">
      <p:transition spd="slow" advTm="35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4"/>
                </p:tgtEl>
              </p:cMediaNode>
            </p:audio>
          </p:childTnLst>
        </p:cTn>
      </p:par>
    </p:tnLst>
    <p:bldLst>
      <p:bldP spid="52"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pic>
        <p:nvPicPr>
          <p:cNvPr id="41" name="Audio 40">
            <a:hlinkClick r:id="" action="ppaction://media"/>
            <a:extLst>
              <a:ext uri="{FF2B5EF4-FFF2-40B4-BE49-F238E27FC236}">
                <a16:creationId xmlns:a16="http://schemas.microsoft.com/office/drawing/2014/main" id="{F24D30A8-1CB6-5FC7-38E4-4094268C95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606507"/>
      </p:ext>
    </p:extLst>
  </p:cSld>
  <p:clrMapOvr>
    <a:masterClrMapping/>
  </p:clrMapOvr>
  <mc:AlternateContent xmlns:mc="http://schemas.openxmlformats.org/markup-compatibility/2006" xmlns:p14="http://schemas.microsoft.com/office/powerpoint/2010/main">
    <mc:Choice Requires="p14">
      <p:transition spd="slow" p14:dur="2000" advTm="29871"/>
    </mc:Choice>
    <mc:Fallback xmlns="">
      <p:transition spd="slow" advTm="2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848396"/>
            <a:ext cx="12192000" cy="5573484"/>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their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43827"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0869989" y="887915"/>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3686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66192" y="2467308"/>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09020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269472" y="1004374"/>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817170" y="83926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54" name="Audio 53">
            <a:hlinkClick r:id="" action="ppaction://media"/>
            <a:extLst>
              <a:ext uri="{FF2B5EF4-FFF2-40B4-BE49-F238E27FC236}">
                <a16:creationId xmlns:a16="http://schemas.microsoft.com/office/drawing/2014/main" id="{F3A8ECD2-EA78-C463-F26D-D061D4E16B7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1534992"/>
      </p:ext>
    </p:extLst>
  </p:cSld>
  <p:clrMapOvr>
    <a:masterClrMapping/>
  </p:clrMapOvr>
  <mc:AlternateContent xmlns:mc="http://schemas.openxmlformats.org/markup-compatibility/2006" xmlns:p14="http://schemas.microsoft.com/office/powerpoint/2010/main">
    <mc:Choice Requires="p14">
      <p:transition spd="slow" p14:dur="2000" advTm="19544"/>
    </mc:Choice>
    <mc:Fallback xmlns="">
      <p:transition spd="slow" advTm="19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88" name="Audio 87">
            <a:hlinkClick r:id="" action="ppaction://media"/>
            <a:extLst>
              <a:ext uri="{FF2B5EF4-FFF2-40B4-BE49-F238E27FC236}">
                <a16:creationId xmlns:a16="http://schemas.microsoft.com/office/drawing/2014/main" id="{C4AD8108-7758-F07B-9CA2-09D0CEADA59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50238331"/>
      </p:ext>
    </p:extLst>
  </p:cSld>
  <p:clrMapOvr>
    <a:masterClrMapping/>
  </p:clrMapOvr>
  <mc:AlternateContent xmlns:mc="http://schemas.openxmlformats.org/markup-compatibility/2006" xmlns:p14="http://schemas.microsoft.com/office/powerpoint/2010/main">
    <mc:Choice Requires="p14">
      <p:transition spd="slow" p14:dur="2000" advTm="45093"/>
    </mc:Choice>
    <mc:Fallback xmlns="">
      <p:transition spd="slow" advTm="4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88"/>
                </p:tgtEl>
              </p:cMediaNode>
            </p:audio>
          </p:childTnLst>
        </p:cTn>
      </p:par>
    </p:tnLst>
    <p:bldLst>
      <p:bldP spid="2" grpId="0" animBg="1"/>
      <p:bldP spid="2" grpId="1" animBg="1"/>
      <p:bldP spid="5" grpId="0" animBg="1"/>
      <p:bldP spid="5" grpI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91F52933-DA3F-CF81-8462-108EB3DA816E}"/>
              </a:ext>
            </a:extLst>
          </p:cNvPr>
          <p:cNvSpPr/>
          <p:nvPr/>
        </p:nvSpPr>
        <p:spPr>
          <a:xfrm>
            <a:off x="1199016" y="3702283"/>
            <a:ext cx="2482808"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121" name="Audio 120">
            <a:hlinkClick r:id="" action="ppaction://media"/>
            <a:extLst>
              <a:ext uri="{FF2B5EF4-FFF2-40B4-BE49-F238E27FC236}">
                <a16:creationId xmlns:a16="http://schemas.microsoft.com/office/drawing/2014/main" id="{037BE9EC-362B-D8AC-2C79-F3A9EB55267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08436430"/>
      </p:ext>
    </p:extLst>
  </p:cSld>
  <p:clrMapOvr>
    <a:masterClrMapping/>
  </p:clrMapOvr>
  <mc:AlternateContent xmlns:mc="http://schemas.openxmlformats.org/markup-compatibility/2006" xmlns:p14="http://schemas.microsoft.com/office/powerpoint/2010/main">
    <mc:Choice Requires="p14">
      <p:transition spd="slow" p14:dur="2000" advTm="25263"/>
    </mc:Choice>
    <mc:Fallback xmlns="">
      <p:transition spd="slow" advTm="25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21"/>
                </p:tgtEl>
              </p:cMediaNode>
            </p:audio>
          </p:childTnLst>
        </p:cTn>
      </p:par>
    </p:tnLst>
    <p:bldLst>
      <p:bldP spid="2" grpId="0" animBg="1"/>
      <p:bldP spid="2" grpId="1" animBg="1"/>
      <p:bldP spid="5" grpId="0" animBg="1"/>
      <p:bldP spid="5" grpId="1" animBg="1"/>
      <p:bldP spid="7" grpId="0" animBg="1"/>
      <p:bldP spid="7" grpId="1"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preferences</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79" name="Audio 78">
            <a:hlinkClick r:id="" action="ppaction://media"/>
            <a:extLst>
              <a:ext uri="{FF2B5EF4-FFF2-40B4-BE49-F238E27FC236}">
                <a16:creationId xmlns:a16="http://schemas.microsoft.com/office/drawing/2014/main" id="{80D37800-8186-1B1B-3D0B-046E5895011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70263019"/>
      </p:ext>
    </p:extLst>
  </p:cSld>
  <p:clrMapOvr>
    <a:masterClrMapping/>
  </p:clrMapOvr>
  <mc:AlternateContent xmlns:mc="http://schemas.openxmlformats.org/markup-compatibility/2006" xmlns:p14="http://schemas.microsoft.com/office/powerpoint/2010/main">
    <mc:Choice Requires="p14">
      <p:transition spd="slow" p14:dur="2000" advTm="25984"/>
    </mc:Choice>
    <mc:Fallback xmlns="">
      <p:transition spd="slow" advTm="25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9"/>
                </p:tgtEl>
              </p:cMediaNode>
            </p:audio>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p:txBody>
          <a:bodyPr>
            <a:normAutofit/>
          </a:bodyPr>
          <a:lstStyle/>
          <a:p>
            <a:r>
              <a:rPr lang="en-CA" dirty="0"/>
              <a:t>Effective conservation requires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r>
              <a:rPr lang="en-CA" sz="2800" dirty="0"/>
              <a:t>Predicting the future using historical data is hard:</a:t>
            </a:r>
          </a:p>
          <a:p>
            <a:pPr lvl="1"/>
            <a:r>
              <a:rPr lang="en-CA" dirty="0"/>
              <a:t>Mammals’ responses to temperature are nonlinear</a:t>
            </a:r>
          </a:p>
          <a:p>
            <a:pPr lvl="1"/>
            <a:r>
              <a:rPr lang="en-CA" dirty="0"/>
              <a:t>Data at extreme temperatures are scarce</a:t>
            </a:r>
          </a:p>
          <a:p>
            <a:pPr lvl="1"/>
            <a:r>
              <a:rPr lang="en-CA" dirty="0"/>
              <a:t>Predicting responses to multiple changes is difficult (Polazzo et al. 2024)</a:t>
            </a:r>
          </a:p>
          <a:p>
            <a:pPr marL="0" indent="0">
              <a:buNone/>
            </a:pPr>
            <a:endParaRPr lang="en-CA" sz="2800" dirty="0"/>
          </a:p>
          <a:p>
            <a:pPr marL="0" indent="0">
              <a:buNone/>
            </a:pPr>
            <a:r>
              <a:rPr lang="en-CA" sz="2800" dirty="0"/>
              <a:t>Protect habitats proactively:</a:t>
            </a:r>
          </a:p>
          <a:p>
            <a:pPr lvl="1"/>
            <a:r>
              <a:rPr lang="en-CA" sz="2400" dirty="0"/>
              <a:t>Animals may start selecting </a:t>
            </a:r>
            <a:r>
              <a:rPr lang="en-CA" sz="2400" u="sng" dirty="0"/>
              <a:t>against</a:t>
            </a:r>
            <a:r>
              <a:rPr lang="en-CA" sz="2400" dirty="0"/>
              <a:t> current habitats</a:t>
            </a:r>
          </a:p>
          <a:p>
            <a:pPr lvl="1"/>
            <a:r>
              <a:rPr lang="en-CA" sz="2400" dirty="0"/>
              <a:t>Account for future changes when protecting areas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47" name="Audio 46">
            <a:hlinkClick r:id="" action="ppaction://media"/>
            <a:extLst>
              <a:ext uri="{FF2B5EF4-FFF2-40B4-BE49-F238E27FC236}">
                <a16:creationId xmlns:a16="http://schemas.microsoft.com/office/drawing/2014/main" id="{31AFBB5B-F29D-B822-7381-12907733027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4962587"/>
      </p:ext>
    </p:extLst>
  </p:cSld>
  <p:clrMapOvr>
    <a:masterClrMapping/>
  </p:clrMapOvr>
  <mc:AlternateContent xmlns:mc="http://schemas.openxmlformats.org/markup-compatibility/2006" xmlns:p14="http://schemas.microsoft.com/office/powerpoint/2010/main">
    <mc:Choice Requires="p14">
      <p:transition spd="slow" p14:dur="2000" advTm="35914"/>
    </mc:Choice>
    <mc:Fallback xmlns="">
      <p:transition spd="slow" advTm="35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Summary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 effects of temperature on:</a:t>
            </a:r>
          </a:p>
          <a:p>
            <a:pPr lvl="1"/>
            <a:r>
              <a:rPr lang="en-CA" dirty="0"/>
              <a:t>Underrepresented species (e.g., small spp.)</a:t>
            </a:r>
          </a:p>
          <a:p>
            <a:pPr lvl="1"/>
            <a:r>
              <a:rPr lang="en-CA" dirty="0"/>
              <a:t>Species-specific effects and community dynamics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5"/>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pic>
        <p:nvPicPr>
          <p:cNvPr id="39" name="Audio 38">
            <a:hlinkClick r:id="" action="ppaction://media"/>
            <a:extLst>
              <a:ext uri="{FF2B5EF4-FFF2-40B4-BE49-F238E27FC236}">
                <a16:creationId xmlns:a16="http://schemas.microsoft.com/office/drawing/2014/main" id="{4E136DF3-87B5-8949-0D12-18D9DC11B73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410850"/>
      </p:ext>
    </p:extLst>
  </p:cSld>
  <p:clrMapOvr>
    <a:masterClrMapping/>
  </p:clrMapOvr>
  <mc:AlternateContent xmlns:mc="http://schemas.openxmlformats.org/markup-compatibility/2006" xmlns:p14="http://schemas.microsoft.com/office/powerpoint/2010/main">
    <mc:Choice Requires="p14">
      <p:transition spd="slow" p14:dur="2000" advTm="36327"/>
    </mc:Choice>
    <mc:Fallback xmlns="">
      <p:transition spd="slow" advTm="36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4E72-347E-4E36-935E-BCA45A84B8EF}"/>
              </a:ext>
            </a:extLst>
          </p:cNvPr>
          <p:cNvSpPr>
            <a:spLocks noGrp="1"/>
          </p:cNvSpPr>
          <p:nvPr>
            <p:ph type="title"/>
          </p:nvPr>
        </p:nvSpPr>
        <p:spPr/>
        <p:txBody>
          <a:bodyPr>
            <a:noAutofit/>
          </a:bodyPr>
          <a:lstStyle/>
          <a:p>
            <a:r>
              <a:rPr lang="en-CA" sz="2200" dirty="0"/>
              <a:t>Funder acknowledgements</a:t>
            </a:r>
          </a:p>
        </p:txBody>
      </p:sp>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36</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14" name="Picture 13">
            <a:extLst>
              <a:ext uri="{FF2B5EF4-FFF2-40B4-BE49-F238E27FC236}">
                <a16:creationId xmlns:a16="http://schemas.microsoft.com/office/drawing/2014/main" id="{358112F8-FE51-4E8E-A394-A9AB9B196A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20774" y="1940130"/>
            <a:ext cx="3072956" cy="848992"/>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66619" y="459799"/>
            <a:ext cx="1550848" cy="1418736"/>
          </a:xfrm>
          <a:prstGeom prst="rect">
            <a:avLst/>
          </a:prstGeom>
        </p:spPr>
      </p:pic>
      <p:pic>
        <p:nvPicPr>
          <p:cNvPr id="29" name="Audio 28">
            <a:hlinkClick r:id="" action="ppaction://media"/>
            <a:extLst>
              <a:ext uri="{FF2B5EF4-FFF2-40B4-BE49-F238E27FC236}">
                <a16:creationId xmlns:a16="http://schemas.microsoft.com/office/drawing/2014/main" id="{10EE2E17-2F1D-FA1A-1ED3-9188A50C4EE3}"/>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7931747"/>
      </p:ext>
    </p:extLst>
  </p:cSld>
  <p:clrMapOvr>
    <a:masterClrMapping/>
  </p:clrMapOvr>
  <mc:AlternateContent xmlns:mc="http://schemas.openxmlformats.org/markup-compatibility/2006" xmlns:p14="http://schemas.microsoft.com/office/powerpoint/2010/main">
    <mc:Choice Requires="p14">
      <p:transition spd="slow" p14:dur="2000" advTm="7349"/>
    </mc:Choice>
    <mc:Fallback xmlns="">
      <p:transition spd="slow" advTm="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a:bodyPr>
          <a:lstStyle/>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4"/>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5"/>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6"/>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37</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419890"/>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pic>
        <p:nvPicPr>
          <p:cNvPr id="23" name="Audio 22">
            <a:hlinkClick r:id="" action="ppaction://media"/>
            <a:extLst>
              <a:ext uri="{FF2B5EF4-FFF2-40B4-BE49-F238E27FC236}">
                <a16:creationId xmlns:a16="http://schemas.microsoft.com/office/drawing/2014/main" id="{C2C4F4F4-ACBB-C1A2-E8F3-5DA7D2442B8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8873905"/>
      </p:ext>
    </p:extLst>
  </p:cSld>
  <p:clrMapOvr>
    <a:masterClrMapping/>
  </p:clrMapOvr>
  <mc:AlternateContent xmlns:mc="http://schemas.openxmlformats.org/markup-compatibility/2006" xmlns:p14="http://schemas.microsoft.com/office/powerpoint/2010/main">
    <mc:Choice Requires="p14">
      <p:transition spd="slow" p14:dur="2000" advTm="1963"/>
    </mc:Choice>
    <mc:Fallback xmlns="">
      <p:transition spd="slow" advTm="1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4">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pic>
        <p:nvPicPr>
          <p:cNvPr id="48" name="Audio 47">
            <a:hlinkClick r:id="" action="ppaction://media"/>
            <a:extLst>
              <a:ext uri="{FF2B5EF4-FFF2-40B4-BE49-F238E27FC236}">
                <a16:creationId xmlns:a16="http://schemas.microsoft.com/office/drawing/2014/main" id="{DA4C41E0-B6AA-1381-1414-57FB4B08B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3562468"/>
      </p:ext>
    </p:extLst>
  </p:cSld>
  <p:clrMapOvr>
    <a:masterClrMapping/>
  </p:clrMapOvr>
  <mc:AlternateContent xmlns:mc="http://schemas.openxmlformats.org/markup-compatibility/2006" xmlns:p14="http://schemas.microsoft.com/office/powerpoint/2010/main">
    <mc:Choice Requires="p14">
      <p:transition spd="slow" p14:dur="2000" advTm="11304"/>
    </mc:Choice>
    <mc:Fallback xmlns="">
      <p:transition spd="slow" advTm="1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pic>
        <p:nvPicPr>
          <p:cNvPr id="74" name="Audio 73">
            <a:hlinkClick r:id="" action="ppaction://media"/>
            <a:extLst>
              <a:ext uri="{FF2B5EF4-FFF2-40B4-BE49-F238E27FC236}">
                <a16:creationId xmlns:a16="http://schemas.microsoft.com/office/drawing/2014/main" id="{DF97B08F-4636-F8AA-5833-C79BE3071E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4666919"/>
      </p:ext>
    </p:extLst>
  </p:cSld>
  <p:clrMapOvr>
    <a:masterClrMapping/>
  </p:clrMapOvr>
  <mc:AlternateContent xmlns:mc="http://schemas.openxmlformats.org/markup-compatibility/2006" xmlns:p14="http://schemas.microsoft.com/office/powerpoint/2010/main">
    <mc:Choice Requires="p14">
      <p:transition spd="slow" p14:dur="2000" advTm="15451"/>
    </mc:Choice>
    <mc:Fallback xmlns="">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4">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5"/>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6"/>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9" name="Audio 68">
            <a:hlinkClick r:id="" action="ppaction://media"/>
            <a:extLst>
              <a:ext uri="{FF2B5EF4-FFF2-40B4-BE49-F238E27FC236}">
                <a16:creationId xmlns:a16="http://schemas.microsoft.com/office/drawing/2014/main" id="{B949C718-E5B3-9EE6-B126-45AFAD9626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774915"/>
      </p:ext>
    </p:extLst>
  </p:cSld>
  <p:clrMapOvr>
    <a:masterClrMapping/>
  </p:clrMapOvr>
  <mc:AlternateContent xmlns:mc="http://schemas.openxmlformats.org/markup-compatibility/2006" xmlns:p14="http://schemas.microsoft.com/office/powerpoint/2010/main">
    <mc:Choice Requires="p14">
      <p:transition spd="slow" p14:dur="2000" advTm="9675"/>
    </mc:Choice>
    <mc:Fallback xmlns="">
      <p:transition spd="slow" advTm="9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pic>
        <p:nvPicPr>
          <p:cNvPr id="88" name="Audio 87">
            <a:hlinkClick r:id="" action="ppaction://media"/>
            <a:extLst>
              <a:ext uri="{FF2B5EF4-FFF2-40B4-BE49-F238E27FC236}">
                <a16:creationId xmlns:a16="http://schemas.microsoft.com/office/drawing/2014/main" id="{C4C31D90-2558-08F4-6E25-4CB094F9105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62913492"/>
      </p:ext>
    </p:extLst>
  </p:cSld>
  <p:clrMapOvr>
    <a:masterClrMapping/>
  </p:clrMapOvr>
  <mc:AlternateContent xmlns:mc="http://schemas.openxmlformats.org/markup-compatibility/2006" xmlns:p14="http://schemas.microsoft.com/office/powerpoint/2010/main">
    <mc:Choice Requires="p14">
      <p:transition spd="slow" p14:dur="2000" advTm="17458"/>
    </mc:Choice>
    <mc:Fallback xmlns="">
      <p:transition spd="slow" advTm="1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8"/>
                </p:tgtEl>
              </p:cMediaNode>
            </p:audio>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6">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pic>
        <p:nvPicPr>
          <p:cNvPr id="117" name="Audio 116">
            <a:hlinkClick r:id="" action="ppaction://media"/>
            <a:extLst>
              <a:ext uri="{FF2B5EF4-FFF2-40B4-BE49-F238E27FC236}">
                <a16:creationId xmlns:a16="http://schemas.microsoft.com/office/drawing/2014/main" id="{5AD95269-3308-3564-8671-7035BC0EA1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7436283"/>
      </p:ext>
    </p:extLst>
  </p:cSld>
  <p:clrMapOvr>
    <a:masterClrMapping/>
  </p:clrMapOvr>
  <mc:AlternateContent xmlns:mc="http://schemas.openxmlformats.org/markup-compatibility/2006" xmlns:p14="http://schemas.microsoft.com/office/powerpoint/2010/main">
    <mc:Choice Requires="p14">
      <p:transition spd="slow" p14:dur="2000" advTm="16710"/>
    </mc:Choice>
    <mc:Fallback xmlns="">
      <p:transition spd="slow" advTm="16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30B3AE-1C62-42FF-584A-C328C189032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301337B-3078-CD04-5C52-52ED7AB62583}"/>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788B4E99-DCE9-9FE0-D6E1-24DCD586EF8E}"/>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186008" y="2453644"/>
            <a:ext cx="6226685" cy="3597352"/>
            <a:chOff x="3186008" y="2453644"/>
            <a:chExt cx="6226685"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577820" y="5443136"/>
              <a:ext cx="1732144" cy="60786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7" name="Audio 236">
            <a:hlinkClick r:id="" action="ppaction://media"/>
            <a:extLst>
              <a:ext uri="{FF2B5EF4-FFF2-40B4-BE49-F238E27FC236}">
                <a16:creationId xmlns:a16="http://schemas.microsoft.com/office/drawing/2014/main" id="{EF2FD971-414B-F297-ACF0-D6C561CD697F}"/>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65885891"/>
      </p:ext>
    </p:extLst>
  </p:cSld>
  <p:clrMapOvr>
    <a:masterClrMapping/>
  </p:clrMapOvr>
  <mc:AlternateContent xmlns:mc="http://schemas.openxmlformats.org/markup-compatibility/2006" xmlns:p14="http://schemas.microsoft.com/office/powerpoint/2010/main">
    <mc:Choice Requires="p14">
      <p:transition spd="slow" p14:dur="2000" advTm="40518"/>
    </mc:Choice>
    <mc:Fallback xmlns="">
      <p:transition spd="slow" advTm="4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37"/>
                </p:tgtEl>
              </p:cMediaNode>
            </p:audio>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10.xml><?xml version="1.0" encoding="utf-8"?>
<p:tagLst xmlns:a="http://schemas.openxmlformats.org/drawingml/2006/main" xmlns:r="http://schemas.openxmlformats.org/officeDocument/2006/relationships" xmlns:p="http://schemas.openxmlformats.org/presentationml/2006/main">
  <p:tag name="TIMING" val="|21.1"/>
</p:tagLst>
</file>

<file path=ppt/tags/tag11.xml><?xml version="1.0" encoding="utf-8"?>
<p:tagLst xmlns:a="http://schemas.openxmlformats.org/drawingml/2006/main" xmlns:r="http://schemas.openxmlformats.org/officeDocument/2006/relationships" xmlns:p="http://schemas.openxmlformats.org/presentationml/2006/main">
  <p:tag name="TIMING" val="|14.3"/>
</p:tagLst>
</file>

<file path=ppt/tags/tag2.xml><?xml version="1.0" encoding="utf-8"?>
<p:tagLst xmlns:a="http://schemas.openxmlformats.org/drawingml/2006/main" xmlns:r="http://schemas.openxmlformats.org/officeDocument/2006/relationships" xmlns:p="http://schemas.openxmlformats.org/presentationml/2006/main">
  <p:tag name="TIMING" val="|15.2|2.2|6.2|1.7|3.2"/>
</p:tagLst>
</file>

<file path=ppt/tags/tag3.xml><?xml version="1.0" encoding="utf-8"?>
<p:tagLst xmlns:a="http://schemas.openxmlformats.org/drawingml/2006/main" xmlns:r="http://schemas.openxmlformats.org/officeDocument/2006/relationships" xmlns:p="http://schemas.openxmlformats.org/presentationml/2006/main">
  <p:tag name="TIMING" val="|19.9|10.2|6.1|9.2"/>
</p:tagLst>
</file>

<file path=ppt/tags/tag4.xml><?xml version="1.0" encoding="utf-8"?>
<p:tagLst xmlns:a="http://schemas.openxmlformats.org/drawingml/2006/main" xmlns:r="http://schemas.openxmlformats.org/officeDocument/2006/relationships" xmlns:p="http://schemas.openxmlformats.org/presentationml/2006/main">
  <p:tag name="TIMING" val="|1.4"/>
</p:tagLst>
</file>

<file path=ppt/tags/tag5.xml><?xml version="1.0" encoding="utf-8"?>
<p:tagLst xmlns:a="http://schemas.openxmlformats.org/drawingml/2006/main" xmlns:r="http://schemas.openxmlformats.org/officeDocument/2006/relationships" xmlns:p="http://schemas.openxmlformats.org/presentationml/2006/main">
  <p:tag name="TIMING" val="|8|4.7"/>
</p:tagLst>
</file>

<file path=ppt/tags/tag6.xml><?xml version="1.0" encoding="utf-8"?>
<p:tagLst xmlns:a="http://schemas.openxmlformats.org/drawingml/2006/main" xmlns:r="http://schemas.openxmlformats.org/officeDocument/2006/relationships" xmlns:p="http://schemas.openxmlformats.org/presentationml/2006/main">
  <p:tag name="TIMING" val="|7.1|2.1|2.4"/>
</p:tagLst>
</file>

<file path=ppt/tags/tag7.xml><?xml version="1.0" encoding="utf-8"?>
<p:tagLst xmlns:a="http://schemas.openxmlformats.org/drawingml/2006/main" xmlns:r="http://schemas.openxmlformats.org/officeDocument/2006/relationships" xmlns:p="http://schemas.openxmlformats.org/presentationml/2006/main">
  <p:tag name="TIMING" val="|16.1"/>
</p:tagLst>
</file>

<file path=ppt/tags/tag8.xml><?xml version="1.0" encoding="utf-8"?>
<p:tagLst xmlns:a="http://schemas.openxmlformats.org/drawingml/2006/main" xmlns:r="http://schemas.openxmlformats.org/officeDocument/2006/relationships" xmlns:p="http://schemas.openxmlformats.org/presentationml/2006/main">
  <p:tag name="TIMING" val="|12.9|9.8"/>
</p:tagLst>
</file>

<file path=ppt/tags/tag9.xml><?xml version="1.0" encoding="utf-8"?>
<p:tagLst xmlns:a="http://schemas.openxmlformats.org/drawingml/2006/main" xmlns:r="http://schemas.openxmlformats.org/officeDocument/2006/relationships" xmlns:p="http://schemas.openxmlformats.org/presentationml/2006/main">
  <p:tag name="TIMING" val="|24.1|6.1|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14093</TotalTime>
  <Words>2411</Words>
  <Application>Microsoft Office PowerPoint</Application>
  <PresentationFormat>Widescreen</PresentationFormat>
  <Paragraphs>209</Paragraphs>
  <Slides>37</Slides>
  <Notes>26</Notes>
  <HiddenSlides>0</HiddenSlides>
  <MMClips>37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habitat selection</vt:lpstr>
      <vt:lpstr>Habitat selection is weaker at extreme temperatures</vt:lpstr>
      <vt:lpstr>Annual averages may not change much…</vt:lpstr>
      <vt:lpstr>Worse scenarios result in wider range of RSS</vt:lpstr>
      <vt:lpstr>Predators also affect movement behavior</vt:lpstr>
      <vt:lpstr>PowerPoint Presentation</vt:lpstr>
      <vt:lpstr>Wolves respond to heat similarly to caribou</vt:lpstr>
      <vt:lpstr>Habitat selection depends on temperature</vt:lpstr>
      <vt:lpstr>Encounter rates depend on temperature</vt:lpstr>
      <vt:lpstr>Species adapt their movement rates differently</vt:lpstr>
      <vt:lpstr>Species alter their habitat selection differently</vt:lpstr>
      <vt:lpstr>Species will adapt their movement rates differently</vt:lpstr>
      <vt:lpstr>Species will adapt their habitat selection differently</vt:lpstr>
      <vt:lpstr>Worse scenarios ==&gt; stronger preferences</vt:lpstr>
      <vt:lpstr>Effective conservation requires proactive action</vt:lpstr>
      <vt:lpstr>Summary and future directions</vt:lpstr>
      <vt:lpstr>Funder acknowledgements</vt:lpstr>
      <vt:lpstr>References and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617</cp:revision>
  <dcterms:created xsi:type="dcterms:W3CDTF">2022-12-02T17:41:46Z</dcterms:created>
  <dcterms:modified xsi:type="dcterms:W3CDTF">2025-09-27T04:15:19Z</dcterms:modified>
</cp:coreProperties>
</file>